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81" r:id="rId3"/>
    <p:sldId id="282" r:id="rId4"/>
    <p:sldId id="257" r:id="rId5"/>
    <p:sldId id="272" r:id="rId6"/>
    <p:sldId id="283" r:id="rId7"/>
    <p:sldId id="268" r:id="rId8"/>
    <p:sldId id="277" r:id="rId9"/>
    <p:sldId id="278" r:id="rId10"/>
    <p:sldId id="273" r:id="rId11"/>
    <p:sldId id="279" r:id="rId12"/>
    <p:sldId id="274" r:id="rId13"/>
    <p:sldId id="275" r:id="rId14"/>
    <p:sldId id="276" r:id="rId15"/>
    <p:sldId id="269" r:id="rId16"/>
    <p:sldId id="270" r:id="rId17"/>
    <p:sldId id="259" r:id="rId18"/>
    <p:sldId id="260" r:id="rId19"/>
    <p:sldId id="271" r:id="rId20"/>
    <p:sldId id="261" r:id="rId21"/>
    <p:sldId id="262" r:id="rId22"/>
    <p:sldId id="263" r:id="rId23"/>
    <p:sldId id="264" r:id="rId24"/>
    <p:sldId id="265" r:id="rId25"/>
    <p:sldId id="266" r:id="rId26"/>
    <p:sldId id="267" r:id="rId2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845" y="-67"/>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060" y="-12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A9771C1D-7C06-45EF-A2EB-AAAD3ADEDD0E}" type="datetimeFigureOut">
              <a:rPr lang="en-US" smtClean="0"/>
              <a:t>6/12/2014</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D4F9A708-8F28-4D00-A25E-17F2CA3CED5E}" type="slidenum">
              <a:rPr lang="en-US" smtClean="0"/>
              <a:t>‹#›</a:t>
            </a:fld>
            <a:endParaRPr lang="en-US"/>
          </a:p>
        </p:txBody>
      </p:sp>
    </p:spTree>
    <p:extLst>
      <p:ext uri="{BB962C8B-B14F-4D97-AF65-F5344CB8AC3E}">
        <p14:creationId xmlns:p14="http://schemas.microsoft.com/office/powerpoint/2010/main" val="3729960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61D446EC-C93E-41A3-A60D-0A9EB7FEE100}" type="datetimeFigureOut">
              <a:rPr lang="en-US" smtClean="0"/>
              <a:t>6/12/2014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93BCE03A-055C-44C7-847B-24FA07761E4B}" type="slidenum">
              <a:rPr lang="en-US" smtClean="0"/>
              <a:t>‹#›</a:t>
            </a:fld>
            <a:endParaRPr lang="en-US"/>
          </a:p>
        </p:txBody>
      </p:sp>
    </p:spTree>
    <p:extLst>
      <p:ext uri="{BB962C8B-B14F-4D97-AF65-F5344CB8AC3E}">
        <p14:creationId xmlns:p14="http://schemas.microsoft.com/office/powerpoint/2010/main" val="411433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p>
            <a:pPr defTabSz="928299">
              <a:defRPr sz="1800"/>
            </a:pPr>
            <a:r>
              <a:rPr>
                <a:uFill>
                  <a:solidFill/>
                </a:uFill>
                <a:latin typeface="Trebuchet MS"/>
                <a:ea typeface="Trebuchet MS"/>
                <a:cs typeface="Trebuchet MS"/>
                <a:sym typeface="Trebuchet MS"/>
              </a:rPr>
              <a:t>Examples:</a:t>
            </a:r>
          </a:p>
          <a:p>
            <a:pPr defTabSz="928299">
              <a:defRPr sz="1800"/>
            </a:pPr>
            <a:endParaRPr>
              <a:uFill>
                <a:solidFill/>
              </a:uFill>
              <a:latin typeface="Trebuchet MS"/>
              <a:ea typeface="Trebuchet MS"/>
              <a:cs typeface="Trebuchet MS"/>
              <a:sym typeface="Trebuchet MS"/>
            </a:endParaRPr>
          </a:p>
          <a:p>
            <a:pPr marL="174056" indent="-174056" defTabSz="928299">
              <a:buSzPct val="100000"/>
              <a:buFont typeface="Arial"/>
              <a:buChar char="•"/>
              <a:defRPr sz="1800"/>
            </a:pPr>
            <a:r>
              <a:rPr>
                <a:uFill>
                  <a:solidFill/>
                </a:uFill>
                <a:latin typeface="Trebuchet MS"/>
                <a:ea typeface="Trebuchet MS"/>
                <a:cs typeface="Trebuchet MS"/>
                <a:sym typeface="Trebuchet MS"/>
              </a:rPr>
              <a:t>Grading the student’s preparation of a specimen slide  in our histology program</a:t>
            </a:r>
          </a:p>
          <a:p>
            <a:pPr marL="174056" indent="-174056" defTabSz="928299">
              <a:buSzPct val="100000"/>
              <a:buFont typeface="Arial"/>
              <a:buChar char="•"/>
              <a:defRPr sz="1800"/>
            </a:pPr>
            <a:r>
              <a:rPr>
                <a:uFill>
                  <a:solidFill/>
                </a:uFill>
                <a:latin typeface="Trebuchet MS"/>
                <a:ea typeface="Trebuchet MS"/>
                <a:cs typeface="Trebuchet MS"/>
                <a:sym typeface="Trebuchet MS"/>
              </a:rPr>
              <a:t>Grading student’s practicing venipuncture on each other in our nursing program – and isn’t that something we all want to volunteer for</a:t>
            </a:r>
          </a:p>
          <a:p>
            <a:pPr marL="174056" indent="-174056" defTabSz="928299">
              <a:buSzPct val="100000"/>
              <a:buFont typeface="Arial"/>
              <a:buChar char="•"/>
              <a:defRPr sz="1800"/>
            </a:pPr>
            <a:r>
              <a:rPr>
                <a:uFill>
                  <a:solidFill/>
                </a:uFill>
                <a:latin typeface="Trebuchet MS"/>
                <a:ea typeface="Trebuchet MS"/>
                <a:cs typeface="Trebuchet MS"/>
                <a:sym typeface="Trebuchet MS"/>
              </a:rPr>
              <a:t>Grading the coloring of a victim’s – oops, I meant “volunteer’s” – hair in our cosmetology program</a:t>
            </a:r>
          </a:p>
          <a:p>
            <a:pPr marL="174056" indent="-174056" defTabSz="928299">
              <a:buSzPct val="100000"/>
              <a:buFont typeface="Arial"/>
              <a:buChar char="•"/>
              <a:defRPr sz="1800"/>
            </a:pPr>
            <a:r>
              <a:rPr>
                <a:uFill>
                  <a:solidFill/>
                </a:uFill>
                <a:latin typeface="Trebuchet MS"/>
                <a:ea typeface="Trebuchet MS"/>
                <a:cs typeface="Trebuchet MS"/>
                <a:sym typeface="Trebuchet MS"/>
              </a:rPr>
              <a:t>To grade an oral exam so that it is accessible to a disabled student.</a:t>
            </a:r>
          </a:p>
          <a:p>
            <a:pPr marL="174056" indent="-174056" defTabSz="928299">
              <a:buSzPct val="100000"/>
              <a:buFont typeface="Arial"/>
              <a:buChar char="•"/>
              <a:defRPr sz="1800"/>
            </a:pPr>
            <a:r>
              <a:rPr>
                <a:uFill>
                  <a:solidFill/>
                </a:uFill>
                <a:latin typeface="Trebuchet MS"/>
                <a:ea typeface="Trebuchet MS"/>
                <a:cs typeface="Trebuchet MS"/>
                <a:sym typeface="Trebuchet MS"/>
              </a:rPr>
              <a:t>Grading a student’s performance of a patient assessment during their hospital clinical practicum.</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9AEEFFD-D5D8-4104-99CF-D7D5CD634837}" type="datetimeFigureOut">
              <a:rPr lang="en-US" smtClean="0"/>
              <a:t>6/12/2014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599BFF6-CBDB-45DD-8575-7CF0C496E33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AEEFFD-D5D8-4104-99CF-D7D5CD634837}" type="datetimeFigureOut">
              <a:rPr lang="en-US" smtClean="0"/>
              <a:t>6/12/2014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99BFF6-CBDB-45DD-8575-7CF0C496E3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9AEEFFD-D5D8-4104-99CF-D7D5CD634837}" type="datetimeFigureOut">
              <a:rPr lang="en-US" smtClean="0"/>
              <a:t>6/12/2014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599BFF6-CBDB-45DD-8575-7CF0C496E33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3" name="Shape 13"/>
          <p:cNvSpPr>
            <a:spLocks noGrp="1"/>
          </p:cNvSpPr>
          <p:nvPr>
            <p:ph type="title"/>
          </p:nvPr>
        </p:nvSpPr>
        <p:spPr>
          <a:xfrm>
            <a:off x="457200" y="0"/>
            <a:ext cx="7239000" cy="1463040"/>
          </a:xfrm>
          <a:prstGeom prst="rect">
            <a:avLst/>
          </a:prstGeom>
        </p:spPr>
        <p:txBody>
          <a:bodyPr anchor="b"/>
          <a:lstStyle/>
          <a:p>
            <a:pPr lvl="0">
              <a:defRPr sz="1800" cap="none">
                <a:ln w="9525">
                  <a:noFill/>
                </a:ln>
                <a:solidFill>
                  <a:srgbClr val="000000"/>
                </a:solidFill>
                <a:uFillTx/>
              </a:defRPr>
            </a:pPr>
            <a:r>
              <a:rPr sz="3800" cap="all">
                <a:ln w="500">
                  <a:solidFill>
                    <a:srgbClr val="5B194D"/>
                  </a:solidFill>
                </a:ln>
                <a:solidFill>
                  <a:srgbClr val="FEF5EC"/>
                </a:solidFill>
                <a:uFill>
                  <a:solidFill>
                    <a:srgbClr val="FEF5EC"/>
                  </a:solidFill>
                </a:uFill>
              </a:rPr>
              <a:t>Title Text</a:t>
            </a:r>
          </a:p>
        </p:txBody>
      </p:sp>
      <p:sp>
        <p:nvSpPr>
          <p:cNvPr id="14" name="Shape 14"/>
          <p:cNvSpPr>
            <a:spLocks noGrp="1"/>
          </p:cNvSpPr>
          <p:nvPr>
            <p:ph type="body" idx="1"/>
          </p:nvPr>
        </p:nvSpPr>
        <p:spPr>
          <a:xfrm>
            <a:off x="457200" y="1609415"/>
            <a:ext cx="7239000" cy="5248585"/>
          </a:xfrm>
          <a:prstGeom prst="rect">
            <a:avLst/>
          </a:prstGeom>
        </p:spPr>
        <p:txBody>
          <a:bodyPr/>
          <a:lstStyle/>
          <a:p>
            <a:pPr lvl="0">
              <a:defRPr sz="1800">
                <a:uFillTx/>
              </a:defRPr>
            </a:pPr>
            <a:r>
              <a:rPr sz="2600">
                <a:uFill>
                  <a:solidFill/>
                </a:uFill>
              </a:rPr>
              <a:t>Body Level One</a:t>
            </a:r>
          </a:p>
          <a:p>
            <a:pPr lvl="1">
              <a:defRPr sz="1800">
                <a:uFillTx/>
              </a:defRPr>
            </a:pPr>
            <a:r>
              <a:rPr sz="2600">
                <a:uFill>
                  <a:solidFill/>
                </a:uFill>
              </a:rPr>
              <a:t>Body Level Two</a:t>
            </a:r>
          </a:p>
          <a:p>
            <a:pPr lvl="2">
              <a:defRPr sz="1800">
                <a:uFillTx/>
              </a:defRPr>
            </a:pPr>
            <a:r>
              <a:rPr sz="2600">
                <a:uFill>
                  <a:solidFill/>
                </a:uFill>
              </a:rPr>
              <a:t>Body Level Three</a:t>
            </a:r>
          </a:p>
          <a:p>
            <a:pPr lvl="3">
              <a:defRPr sz="1800">
                <a:uFillTx/>
              </a:defRPr>
            </a:pPr>
            <a:r>
              <a:rPr sz="2600">
                <a:uFill>
                  <a:solidFill/>
                </a:uFill>
              </a:rPr>
              <a:t>Body Level Four</a:t>
            </a:r>
          </a:p>
          <a:p>
            <a:pPr lvl="4">
              <a:defRPr sz="1800">
                <a:uFillTx/>
              </a:defRPr>
            </a:pPr>
            <a:r>
              <a:rPr sz="2600">
                <a:uFill>
                  <a:solidFill/>
                </a:uFill>
              </a:rPr>
              <a:t>Body Level Five</a:t>
            </a:r>
          </a:p>
        </p:txBody>
      </p:sp>
      <p:sp>
        <p:nvSpPr>
          <p:cNvPr id="15" name="Shape 15"/>
          <p:cNvSpPr>
            <a:spLocks noGrp="1"/>
          </p:cNvSpPr>
          <p:nvPr>
            <p:ph type="sldNum" sz="quarter" idx="2"/>
          </p:nvPr>
        </p:nvSpPr>
        <p:spPr>
          <a:xfrm>
            <a:off x="6251448" y="6632448"/>
            <a:ext cx="588336" cy="152400"/>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5303640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AEEFFD-D5D8-4104-99CF-D7D5CD634837}" type="datetimeFigureOut">
              <a:rPr lang="en-US" smtClean="0"/>
              <a:t>6/12/2014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99BFF6-CBDB-45DD-8575-7CF0C496E3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9AEEFFD-D5D8-4104-99CF-D7D5CD634837}" type="datetimeFigureOut">
              <a:rPr lang="en-US" smtClean="0"/>
              <a:t>6/12/2014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599BFF6-CBDB-45DD-8575-7CF0C496E33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AEEFFD-D5D8-4104-99CF-D7D5CD634837}" type="datetimeFigureOut">
              <a:rPr lang="en-US" smtClean="0"/>
              <a:t>6/12/2014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99BFF6-CBDB-45DD-8575-7CF0C496E33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9AEEFFD-D5D8-4104-99CF-D7D5CD634837}" type="datetimeFigureOut">
              <a:rPr lang="en-US" smtClean="0"/>
              <a:t>6/12/2014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99BFF6-CBDB-45DD-8575-7CF0C496E33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9AEEFFD-D5D8-4104-99CF-D7D5CD634837}" type="datetimeFigureOut">
              <a:rPr lang="en-US" smtClean="0"/>
              <a:t>6/12/2014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99BFF6-CBDB-45DD-8575-7CF0C496E3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9AEEFFD-D5D8-4104-99CF-D7D5CD634837}" type="datetimeFigureOut">
              <a:rPr lang="en-US" smtClean="0"/>
              <a:t>6/12/2014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599BFF6-CBDB-45DD-8575-7CF0C496E3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AEEFFD-D5D8-4104-99CF-D7D5CD634837}" type="datetimeFigureOut">
              <a:rPr lang="en-US" smtClean="0"/>
              <a:t>6/12/2014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99BFF6-CBDB-45DD-8575-7CF0C496E33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9AEEFFD-D5D8-4104-99CF-D7D5CD634837}" type="datetimeFigureOut">
              <a:rPr lang="en-US" smtClean="0"/>
              <a:t>6/12/2014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99BFF6-CBDB-45DD-8575-7CF0C496E33B}"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9AEEFFD-D5D8-4104-99CF-D7D5CD634837}" type="datetimeFigureOut">
              <a:rPr lang="en-US" smtClean="0"/>
              <a:t>6/12/2014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599BFF6-CBDB-45DD-8575-7CF0C496E3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jfmueller.faculty.noctrl.edu/toolbox/references.htm#wiggins199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smtClean="0"/>
              <a:t>Grading Authentic Assessment Using Canvas Rubrics, an </a:t>
            </a:r>
            <a:r>
              <a:rPr lang="en-US" sz="3600" cap="none" dirty="0" smtClean="0"/>
              <a:t>i</a:t>
            </a:r>
            <a:r>
              <a:rPr lang="en-US" sz="3600" dirty="0" smtClean="0"/>
              <a:t>Pad and the SpeedGrader App</a:t>
            </a:r>
            <a:endParaRPr lang="en-US" sz="3600" dirty="0"/>
          </a:p>
        </p:txBody>
      </p:sp>
      <p:sp>
        <p:nvSpPr>
          <p:cNvPr id="3" name="Subtitle 2"/>
          <p:cNvSpPr>
            <a:spLocks noGrp="1"/>
          </p:cNvSpPr>
          <p:nvPr>
            <p:ph type="subTitle" idx="1"/>
          </p:nvPr>
        </p:nvSpPr>
        <p:spPr>
          <a:xfrm>
            <a:off x="3352800" y="3886200"/>
            <a:ext cx="5114778" cy="1101248"/>
          </a:xfrm>
        </p:spPr>
        <p:txBody>
          <a:bodyPr/>
          <a:lstStyle/>
          <a:p>
            <a:r>
              <a:rPr lang="en-US" dirty="0" smtClean="0"/>
              <a:t>Kelley L. Meeusen and Cindy Overton</a:t>
            </a:r>
          </a:p>
          <a:p>
            <a:r>
              <a:rPr lang="en-US" dirty="0" smtClean="0"/>
              <a:t>Clover Park Technical College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5334000"/>
            <a:ext cx="3449444" cy="628904"/>
          </a:xfrm>
          <a:prstGeom prst="rect">
            <a:avLst/>
          </a:prstGeom>
        </p:spPr>
      </p:pic>
    </p:spTree>
    <p:extLst>
      <p:ext uri="{BB962C8B-B14F-4D97-AF65-F5344CB8AC3E}">
        <p14:creationId xmlns:p14="http://schemas.microsoft.com/office/powerpoint/2010/main" val="778287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Examples</a:t>
            </a:r>
            <a:endParaRPr lang="en-US" dirty="0">
              <a:solidFill>
                <a:schemeClr val="accent6">
                  <a:lumMod val="50000"/>
                </a:schemeClr>
              </a:solidFill>
            </a:endParaRPr>
          </a:p>
        </p:txBody>
      </p:sp>
      <p:sp>
        <p:nvSpPr>
          <p:cNvPr id="3" name="Content Placeholder 2"/>
          <p:cNvSpPr>
            <a:spLocks noGrp="1"/>
          </p:cNvSpPr>
          <p:nvPr>
            <p:ph idx="1"/>
          </p:nvPr>
        </p:nvSpPr>
        <p:spPr/>
        <p:txBody>
          <a:bodyPr>
            <a:normAutofit/>
          </a:bodyPr>
          <a:lstStyle/>
          <a:p>
            <a:r>
              <a:rPr lang="en-US" dirty="0" smtClean="0"/>
              <a:t>Conducting a band</a:t>
            </a:r>
          </a:p>
          <a:p>
            <a:r>
              <a:rPr lang="en-US" dirty="0" smtClean="0"/>
              <a:t>Performing an exercise routine</a:t>
            </a:r>
          </a:p>
          <a:p>
            <a:r>
              <a:rPr lang="en-US" dirty="0" smtClean="0"/>
              <a:t>Performing a sport</a:t>
            </a:r>
          </a:p>
          <a:p>
            <a:r>
              <a:rPr lang="en-US" dirty="0" smtClean="0"/>
              <a:t>Musical performance – voice or instrument</a:t>
            </a:r>
          </a:p>
          <a:p>
            <a:r>
              <a:rPr lang="en-US" dirty="0" smtClean="0"/>
              <a:t>Interviewing</a:t>
            </a:r>
          </a:p>
          <a:p>
            <a:r>
              <a:rPr lang="en-US" dirty="0" smtClean="0"/>
              <a:t>Speaking a foreign language</a:t>
            </a:r>
          </a:p>
          <a:p>
            <a:r>
              <a:rPr lang="en-US" dirty="0" smtClean="0"/>
              <a:t>Performing sign language</a:t>
            </a:r>
          </a:p>
          <a:p>
            <a:r>
              <a:rPr lang="en-US" dirty="0" smtClean="0"/>
              <a:t>Performing a patient assessment</a:t>
            </a:r>
          </a:p>
          <a:p>
            <a:endParaRPr lang="en-US" dirty="0"/>
          </a:p>
        </p:txBody>
      </p:sp>
    </p:spTree>
    <p:extLst>
      <p:ext uri="{BB962C8B-B14F-4D97-AF65-F5344CB8AC3E}">
        <p14:creationId xmlns:p14="http://schemas.microsoft.com/office/powerpoint/2010/main" val="241520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More examples</a:t>
            </a:r>
            <a:endParaRPr lang="en-US" dirty="0">
              <a:solidFill>
                <a:schemeClr val="accent6">
                  <a:lumMod val="50000"/>
                </a:schemeClr>
              </a:solidFill>
            </a:endParaRPr>
          </a:p>
        </p:txBody>
      </p:sp>
      <p:sp>
        <p:nvSpPr>
          <p:cNvPr id="3" name="Content Placeholder 2"/>
          <p:cNvSpPr>
            <a:spLocks noGrp="1"/>
          </p:cNvSpPr>
          <p:nvPr>
            <p:ph idx="1"/>
          </p:nvPr>
        </p:nvSpPr>
        <p:spPr/>
        <p:txBody>
          <a:bodyPr>
            <a:normAutofit fontScale="92500"/>
          </a:bodyPr>
          <a:lstStyle/>
          <a:p>
            <a:r>
              <a:rPr lang="en-US" dirty="0"/>
              <a:t>Prepping a car for a restorative paint job</a:t>
            </a:r>
          </a:p>
          <a:p>
            <a:r>
              <a:rPr lang="en-US" dirty="0" smtClean="0"/>
              <a:t>Performing </a:t>
            </a:r>
            <a:r>
              <a:rPr lang="en-US" dirty="0"/>
              <a:t>a pedicure</a:t>
            </a:r>
          </a:p>
          <a:p>
            <a:r>
              <a:rPr lang="en-US" dirty="0"/>
              <a:t>Practicing </a:t>
            </a:r>
            <a:r>
              <a:rPr lang="en-US" dirty="0" err="1"/>
              <a:t>veni</a:t>
            </a:r>
            <a:r>
              <a:rPr lang="en-US" dirty="0"/>
              <a:t>-puncture on </a:t>
            </a:r>
            <a:r>
              <a:rPr lang="en-US" dirty="0" smtClean="0"/>
              <a:t>classmates </a:t>
            </a:r>
            <a:r>
              <a:rPr lang="en-US" dirty="0"/>
              <a:t>– </a:t>
            </a:r>
            <a:r>
              <a:rPr lang="en-US" dirty="0" err="1"/>
              <a:t>eew</a:t>
            </a:r>
            <a:r>
              <a:rPr lang="en-US" dirty="0"/>
              <a:t>!</a:t>
            </a:r>
          </a:p>
          <a:p>
            <a:r>
              <a:rPr lang="en-US" dirty="0"/>
              <a:t>An oral presentation in front of peers and </a:t>
            </a:r>
            <a:r>
              <a:rPr lang="en-US" dirty="0" smtClean="0"/>
              <a:t>colleagues</a:t>
            </a:r>
            <a:endParaRPr lang="en-US" dirty="0" smtClean="0"/>
          </a:p>
          <a:p>
            <a:r>
              <a:rPr lang="en-US" dirty="0" smtClean="0"/>
              <a:t>Oral Exams</a:t>
            </a:r>
          </a:p>
          <a:p>
            <a:pPr lvl="1"/>
            <a:r>
              <a:rPr lang="en-US" dirty="0" smtClean="0"/>
              <a:t>Visually impaired</a:t>
            </a:r>
          </a:p>
          <a:p>
            <a:pPr lvl="1"/>
            <a:r>
              <a:rPr lang="en-US" dirty="0" smtClean="0"/>
              <a:t>Learning disabilities</a:t>
            </a:r>
          </a:p>
          <a:p>
            <a:pPr lvl="1"/>
            <a:r>
              <a:rPr lang="en-US" dirty="0" smtClean="0"/>
              <a:t>ESL/ABE students</a:t>
            </a:r>
            <a:endParaRPr lang="en-US" dirty="0"/>
          </a:p>
          <a:p>
            <a:endParaRPr lang="en-US" dirty="0"/>
          </a:p>
          <a:p>
            <a:r>
              <a:rPr lang="en-US" dirty="0"/>
              <a:t>The only limit is our imagination</a:t>
            </a:r>
          </a:p>
          <a:p>
            <a:endParaRPr lang="en-US" dirty="0"/>
          </a:p>
        </p:txBody>
      </p:sp>
    </p:spTree>
    <p:extLst>
      <p:ext uri="{BB962C8B-B14F-4D97-AF65-F5344CB8AC3E}">
        <p14:creationId xmlns:p14="http://schemas.microsoft.com/office/powerpoint/2010/main" val="115353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Advantages of Technique</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r>
              <a:rPr lang="en-US" dirty="0" smtClean="0"/>
              <a:t>Quicker and easier for the instructor!</a:t>
            </a:r>
          </a:p>
          <a:p>
            <a:pPr lvl="1"/>
            <a:r>
              <a:rPr lang="en-US" dirty="0" smtClean="0"/>
              <a:t>Create once/use forever</a:t>
            </a:r>
          </a:p>
          <a:p>
            <a:pPr lvl="1"/>
            <a:r>
              <a:rPr lang="en-US" dirty="0" smtClean="0"/>
              <a:t>No spreadsheets</a:t>
            </a:r>
          </a:p>
          <a:p>
            <a:pPr lvl="1"/>
            <a:r>
              <a:rPr lang="en-US" dirty="0" smtClean="0"/>
              <a:t>No hand-calculations</a:t>
            </a:r>
          </a:p>
          <a:p>
            <a:pPr lvl="1"/>
            <a:r>
              <a:rPr lang="en-US" dirty="0" smtClean="0"/>
              <a:t>No confusing Excel spreadsheet formulas</a:t>
            </a:r>
          </a:p>
          <a:p>
            <a:r>
              <a:rPr lang="en-US" dirty="0" smtClean="0"/>
              <a:t>Green</a:t>
            </a:r>
          </a:p>
          <a:p>
            <a:r>
              <a:rPr lang="en-US" dirty="0" smtClean="0"/>
              <a:t>Immediate feedback to the student</a:t>
            </a:r>
          </a:p>
          <a:p>
            <a:r>
              <a:rPr lang="en-US" dirty="0" smtClean="0"/>
              <a:t>Automatic grade calculation and display</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105400"/>
            <a:ext cx="3390900" cy="152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72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50000"/>
                  </a:schemeClr>
                </a:solidFill>
              </a:rPr>
              <a:t>Any Instructional Delivery format</a:t>
            </a:r>
            <a:endParaRPr lang="en-US" dirty="0">
              <a:solidFill>
                <a:schemeClr val="accent3">
                  <a:lumMod val="50000"/>
                </a:schemeClr>
              </a:solidFill>
            </a:endParaRPr>
          </a:p>
        </p:txBody>
      </p:sp>
      <p:sp>
        <p:nvSpPr>
          <p:cNvPr id="3" name="Content Placeholder 2"/>
          <p:cNvSpPr>
            <a:spLocks noGrp="1"/>
          </p:cNvSpPr>
          <p:nvPr>
            <p:ph idx="1"/>
          </p:nvPr>
        </p:nvSpPr>
        <p:spPr/>
        <p:txBody>
          <a:bodyPr/>
          <a:lstStyle/>
          <a:p>
            <a:r>
              <a:rPr lang="en-US" dirty="0" smtClean="0"/>
              <a:t>Traditional</a:t>
            </a:r>
          </a:p>
          <a:p>
            <a:r>
              <a:rPr lang="en-US" dirty="0" smtClean="0"/>
              <a:t>Web-enhanced</a:t>
            </a:r>
          </a:p>
          <a:p>
            <a:r>
              <a:rPr lang="en-US" dirty="0" smtClean="0"/>
              <a:t>Hybrid/Flipped</a:t>
            </a:r>
          </a:p>
          <a:p>
            <a:r>
              <a:rPr lang="en-US" dirty="0" smtClean="0"/>
              <a:t>Even fully online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3657600"/>
            <a:ext cx="7100803" cy="2738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86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Process</a:t>
            </a:r>
            <a:endParaRPr lang="en-US" dirty="0">
              <a:solidFill>
                <a:schemeClr val="accent6">
                  <a:lumMod val="50000"/>
                </a:schemeClr>
              </a:solidFill>
            </a:endParaRPr>
          </a:p>
        </p:txBody>
      </p:sp>
      <p:sp>
        <p:nvSpPr>
          <p:cNvPr id="3" name="Content Placeholder 2"/>
          <p:cNvSpPr>
            <a:spLocks noGrp="1"/>
          </p:cNvSpPr>
          <p:nvPr>
            <p:ph idx="1"/>
          </p:nvPr>
        </p:nvSpPr>
        <p:spPr/>
        <p:txBody>
          <a:bodyPr>
            <a:normAutofit lnSpcReduction="10000"/>
          </a:bodyPr>
          <a:lstStyle/>
          <a:p>
            <a:r>
              <a:rPr lang="en-US" dirty="0" smtClean="0"/>
              <a:t>Convert a manual checklist or paper rubric to a Canvas grading rubric attached to a Canvas Assignment, and use the SpeedGrader App on an iPad (or Android) to record grades while observing student performance</a:t>
            </a:r>
          </a:p>
          <a:p>
            <a:endParaRPr lang="en-US" dirty="0"/>
          </a:p>
          <a:p>
            <a:endParaRPr lang="en-US" dirty="0" smtClean="0"/>
          </a:p>
          <a:p>
            <a:endParaRPr lang="en-US" dirty="0"/>
          </a:p>
          <a:p>
            <a:endParaRPr lang="en-US" dirty="0" smtClean="0"/>
          </a:p>
          <a:p>
            <a:pPr marL="0" indent="0">
              <a:buNone/>
            </a:pPr>
            <a:endParaRPr lang="en-US" dirty="0" smtClean="0"/>
          </a:p>
          <a:p>
            <a:pPr marL="0" indent="0" algn="ctr">
              <a:buNone/>
            </a:pPr>
            <a:r>
              <a:rPr lang="en-US" b="1" dirty="0" smtClean="0"/>
              <a:t>Easy as pie, and way easier than pecan pie!</a:t>
            </a:r>
            <a:endParaRPr lang="en-US"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657600"/>
            <a:ext cx="2743200" cy="183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523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Steps</a:t>
            </a:r>
            <a:endParaRPr lang="en-US" dirty="0">
              <a:solidFill>
                <a:schemeClr val="accent6">
                  <a:lumMod val="50000"/>
                </a:schemeClr>
              </a:solidFill>
            </a:endParaRPr>
          </a:p>
        </p:txBody>
      </p:sp>
      <p:sp>
        <p:nvSpPr>
          <p:cNvPr id="3" name="Content Placeholder 2"/>
          <p:cNvSpPr>
            <a:spLocks noGrp="1"/>
          </p:cNvSpPr>
          <p:nvPr>
            <p:ph idx="1"/>
          </p:nvPr>
        </p:nvSpPr>
        <p:spPr>
          <a:xfrm>
            <a:off x="457200" y="1609416"/>
            <a:ext cx="4267200" cy="4846320"/>
          </a:xfrm>
        </p:spPr>
        <p:txBody>
          <a:bodyPr>
            <a:normAutofit fontScale="92500" lnSpcReduction="20000"/>
          </a:bodyPr>
          <a:lstStyle/>
          <a:p>
            <a:r>
              <a:rPr lang="en-US" dirty="0" smtClean="0"/>
              <a:t>Create the Canvas Assignment</a:t>
            </a:r>
          </a:p>
          <a:p>
            <a:r>
              <a:rPr lang="en-US" dirty="0" smtClean="0"/>
              <a:t>Create the Canvas grading rubric for the assignment (just copy your criteria and ratings into the Canvas grading rubric)</a:t>
            </a:r>
          </a:p>
          <a:p>
            <a:r>
              <a:rPr lang="en-US" dirty="0" smtClean="0"/>
              <a:t>Set up the assessment situation</a:t>
            </a:r>
          </a:p>
          <a:p>
            <a:r>
              <a:rPr lang="en-US" dirty="0" smtClean="0"/>
              <a:t>Open the SpeedGrader App, and navigate to the assignment</a:t>
            </a:r>
          </a:p>
          <a:p>
            <a:r>
              <a:rPr lang="en-US" dirty="0" smtClean="0"/>
              <a:t>Select the student</a:t>
            </a:r>
          </a:p>
          <a:p>
            <a:r>
              <a:rPr lang="en-US" dirty="0" smtClean="0"/>
              <a:t>Grade using the Rubric</a:t>
            </a:r>
            <a:endParaRPr lang="en-US"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2819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98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6">
                    <a:lumMod val="50000"/>
                  </a:schemeClr>
                </a:solidFill>
              </a:rPr>
              <a:t>Create the Assignment</a:t>
            </a:r>
            <a:endParaRPr lang="en-US" dirty="0">
              <a:solidFill>
                <a:schemeClr val="accent6">
                  <a:lumMod val="50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1"/>
            <a:ext cx="3124200" cy="1609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352800" y="1600200"/>
            <a:ext cx="2133600" cy="609600"/>
          </a:xfrm>
          <a:prstGeom prst="wedgeRoundRectCallout">
            <a:avLst>
              <a:gd name="adj1" fmla="val -67658"/>
              <a:gd name="adj2" fmla="val 652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Create in Assignments</a:t>
            </a:r>
            <a:endParaRPr lang="en-US" dirty="0"/>
          </a:p>
        </p:txBody>
      </p:sp>
      <p:sp>
        <p:nvSpPr>
          <p:cNvPr id="6" name="Rounded Rectangular Callout 5"/>
          <p:cNvSpPr/>
          <p:nvPr/>
        </p:nvSpPr>
        <p:spPr>
          <a:xfrm>
            <a:off x="609600" y="3962400"/>
            <a:ext cx="1676400" cy="838200"/>
          </a:xfrm>
          <a:prstGeom prst="wedgeRoundRectCallout">
            <a:avLst>
              <a:gd name="adj1" fmla="val 148611"/>
              <a:gd name="adj2" fmla="val -150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 create in a module</a:t>
            </a: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7" y="2800398"/>
            <a:ext cx="3286125" cy="3638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510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Assignment Settings</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r>
              <a:rPr lang="en-US" dirty="0" smtClean="0"/>
              <a:t>Open the assignment, click Edit, and </a:t>
            </a:r>
          </a:p>
          <a:p>
            <a:r>
              <a:rPr lang="en-US" dirty="0" smtClean="0"/>
              <a:t>In Advanced Options, set submission type to “</a:t>
            </a:r>
            <a:r>
              <a:rPr lang="en-US" b="1" dirty="0" smtClean="0"/>
              <a:t>No Submission</a:t>
            </a:r>
            <a:r>
              <a:rPr lang="en-US" dirty="0" smtClean="0"/>
              <a:t>”</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720458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4419600" y="3810000"/>
            <a:ext cx="1676400" cy="762000"/>
          </a:xfrm>
          <a:prstGeom prst="wedgeRoundRectCallout">
            <a:avLst>
              <a:gd name="adj1" fmla="val -74537"/>
              <a:gd name="adj2" fmla="val 902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Submission</a:t>
            </a:r>
            <a:endParaRPr lang="en-US" dirty="0"/>
          </a:p>
        </p:txBody>
      </p:sp>
    </p:spTree>
    <p:extLst>
      <p:ext uri="{BB962C8B-B14F-4D97-AF65-F5344CB8AC3E}">
        <p14:creationId xmlns:p14="http://schemas.microsoft.com/office/powerpoint/2010/main" val="383232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Assignment Creation</a:t>
            </a:r>
          </a:p>
        </p:txBody>
      </p:sp>
      <p:sp>
        <p:nvSpPr>
          <p:cNvPr id="3" name="Content Placeholder 2"/>
          <p:cNvSpPr>
            <a:spLocks noGrp="1"/>
          </p:cNvSpPr>
          <p:nvPr>
            <p:ph idx="1"/>
          </p:nvPr>
        </p:nvSpPr>
        <p:spPr/>
        <p:txBody>
          <a:bodyPr/>
          <a:lstStyle/>
          <a:p>
            <a:r>
              <a:rPr lang="en-US" dirty="0" smtClean="0"/>
              <a:t>Grade Book place-holder is created, and Speedgrader can then be used to enter student grades</a:t>
            </a:r>
          </a:p>
          <a:p>
            <a:pPr marL="0" indent="0">
              <a:buNone/>
            </a:pPr>
            <a:endParaRPr lang="en-US" dirty="0"/>
          </a:p>
          <a:p>
            <a:pPr marL="0" indent="0">
              <a:buNone/>
            </a:pP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52800"/>
            <a:ext cx="44672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199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6">
                    <a:lumMod val="50000"/>
                  </a:schemeClr>
                </a:solidFill>
              </a:rPr>
              <a:t>Create the Grading Rubric</a:t>
            </a:r>
            <a:endParaRPr lang="en-US" dirty="0">
              <a:solidFill>
                <a:schemeClr val="accent6">
                  <a:lumMod val="50000"/>
                </a:schemeClr>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5867400" cy="487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53000" y="2057400"/>
            <a:ext cx="2971800"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t>You can develop your rubric from an existing observation checklist,</a:t>
            </a:r>
          </a:p>
          <a:p>
            <a:pPr marL="285750" indent="-285750">
              <a:buFont typeface="Arial" panose="020B0604020202020204" pitchFamily="34" charset="0"/>
              <a:buChar char="•"/>
            </a:pPr>
            <a:r>
              <a:rPr lang="en-US" dirty="0" smtClean="0"/>
              <a:t>Or create one from scratch</a:t>
            </a:r>
            <a:endParaRPr lang="en-US" dirty="0"/>
          </a:p>
        </p:txBody>
      </p:sp>
    </p:spTree>
    <p:extLst>
      <p:ext uri="{BB962C8B-B14F-4D97-AF65-F5344CB8AC3E}">
        <p14:creationId xmlns:p14="http://schemas.microsoft.com/office/powerpoint/2010/main" val="2237093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457200" y="320039"/>
            <a:ext cx="7239000" cy="1143001"/>
          </a:xfrm>
          <a:prstGeom prst="rect">
            <a:avLst/>
          </a:prstGeom>
        </p:spPr>
        <p:txBody>
          <a:bodyPr/>
          <a:lstStyle>
            <a:lvl1pPr>
              <a:defRPr>
                <a:solidFill>
                  <a:srgbClr val="984204"/>
                </a:solidFill>
                <a:uFill>
                  <a:solidFill>
                    <a:srgbClr val="984204"/>
                  </a:solidFill>
                </a:uFill>
              </a:defRPr>
            </a:lvl1pPr>
          </a:lstStyle>
          <a:p>
            <a:pPr lvl="0">
              <a:defRPr sz="1800" cap="none">
                <a:ln w="9525">
                  <a:noFill/>
                </a:ln>
                <a:solidFill>
                  <a:srgbClr val="000000"/>
                </a:solidFill>
                <a:uFillTx/>
              </a:defRPr>
            </a:pPr>
            <a:r>
              <a:rPr lang="en-US" sz="3800" cap="all" dirty="0" smtClean="0">
                <a:ln w="500">
                  <a:solidFill>
                    <a:srgbClr val="5B194D"/>
                  </a:solidFill>
                </a:ln>
                <a:solidFill>
                  <a:srgbClr val="984204"/>
                </a:solidFill>
                <a:uFill>
                  <a:solidFill>
                    <a:srgbClr val="984204"/>
                  </a:solidFill>
                </a:uFill>
              </a:rPr>
              <a:t>About Us</a:t>
            </a:r>
            <a:endParaRPr sz="3800" cap="all" dirty="0">
              <a:ln w="500">
                <a:solidFill>
                  <a:srgbClr val="5B194D"/>
                </a:solidFill>
              </a:ln>
              <a:solidFill>
                <a:srgbClr val="984204"/>
              </a:solidFill>
              <a:uFill>
                <a:solidFill>
                  <a:srgbClr val="984204"/>
                </a:solidFill>
              </a:uFill>
            </a:endParaRPr>
          </a:p>
        </p:txBody>
      </p:sp>
      <p:sp>
        <p:nvSpPr>
          <p:cNvPr id="62" name="Shape 62"/>
          <p:cNvSpPr>
            <a:spLocks noGrp="1"/>
          </p:cNvSpPr>
          <p:nvPr>
            <p:ph type="body" idx="1"/>
          </p:nvPr>
        </p:nvSpPr>
        <p:spPr>
          <a:xfrm>
            <a:off x="685800" y="1609415"/>
            <a:ext cx="7010400" cy="600385"/>
          </a:xfrm>
          <a:prstGeom prst="rect">
            <a:avLst/>
          </a:prstGeom>
        </p:spPr>
        <p:txBody>
          <a:bodyPr>
            <a:normAutofit/>
          </a:bodyPr>
          <a:lstStyle/>
          <a:p>
            <a:pPr lvl="0">
              <a:defRPr sz="1800">
                <a:uFillTx/>
              </a:defRPr>
            </a:pPr>
            <a:r>
              <a:rPr sz="2600" dirty="0" smtClean="0">
                <a:uFill>
                  <a:solidFill/>
                </a:uFill>
              </a:rPr>
              <a:t>Who we are</a:t>
            </a:r>
            <a:endParaRPr lang="en-US" sz="2600" dirty="0" smtClean="0">
              <a:uFill>
                <a:solidFill/>
              </a:uFill>
            </a:endParaRPr>
          </a:p>
          <a:p>
            <a:pPr lvl="0">
              <a:defRPr sz="1800">
                <a:uFillTx/>
              </a:defRPr>
            </a:pPr>
            <a:endParaRPr lang="en-US" sz="2600" dirty="0" smtClean="0">
              <a:uFill>
                <a:solidFill/>
              </a:uFill>
            </a:endParaRPr>
          </a:p>
          <a:p>
            <a:pPr lvl="0">
              <a:defRPr sz="1800">
                <a:uFillTx/>
              </a:defRPr>
            </a:pPr>
            <a:endParaRPr lang="en-US" dirty="0"/>
          </a:p>
          <a:p>
            <a:pPr lvl="0">
              <a:defRPr sz="1800">
                <a:uFillTx/>
              </a:defRPr>
            </a:pPr>
            <a:endParaRPr lang="en-US" sz="2600" dirty="0" smtClean="0">
              <a:uFill>
                <a:solidFill/>
              </a:uFill>
            </a:endParaRPr>
          </a:p>
          <a:p>
            <a:pPr lvl="0">
              <a:defRPr sz="1800">
                <a:uFillTx/>
              </a:defRPr>
            </a:pPr>
            <a:endParaRPr lang="en-US" dirty="0"/>
          </a:p>
          <a:p>
            <a:pPr lvl="0">
              <a:defRPr sz="1800">
                <a:uFillTx/>
              </a:defRPr>
            </a:pPr>
            <a:endParaRPr lang="en-US" sz="2600" dirty="0" smtClean="0">
              <a:uFill>
                <a:solidFill/>
              </a:uFill>
            </a:endParaRPr>
          </a:p>
          <a:p>
            <a:pPr lvl="0">
              <a:defRPr sz="1800">
                <a:uFillTx/>
              </a:defRPr>
            </a:pPr>
            <a:endParaRPr lang="en-US" dirty="0"/>
          </a:p>
          <a:p>
            <a:pPr lvl="0">
              <a:defRPr sz="1800">
                <a:uFillTx/>
              </a:defRPr>
            </a:pPr>
            <a:endParaRPr lang="en-US" sz="2600" dirty="0" smtClean="0">
              <a:uFill>
                <a:solidFill/>
              </a:uFill>
            </a:endParaRPr>
          </a:p>
          <a:p>
            <a:pPr lvl="0">
              <a:defRPr sz="1800">
                <a:uFillTx/>
              </a:defRPr>
            </a:pPr>
            <a:endParaRPr lang="en-US" dirty="0"/>
          </a:p>
          <a:p>
            <a:pPr lvl="0">
              <a:defRPr sz="1800">
                <a:uFillTx/>
              </a:defRPr>
            </a:pPr>
            <a:endParaRPr lang="en-US" sz="2600" dirty="0" smtClean="0">
              <a:uFill>
                <a:solidFill/>
              </a:u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019152"/>
            <a:ext cx="4572000" cy="3998293"/>
          </a:xfrm>
          <a:prstGeom prst="rect">
            <a:avLst/>
          </a:prstGeom>
        </p:spPr>
      </p:pic>
      <p:sp>
        <p:nvSpPr>
          <p:cNvPr id="3" name="TextBox 2"/>
          <p:cNvSpPr txBox="1"/>
          <p:nvPr/>
        </p:nvSpPr>
        <p:spPr>
          <a:xfrm>
            <a:off x="3276600" y="6039857"/>
            <a:ext cx="20574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
                  <a:solidFill>
                    <a:srgbClr val="000000"/>
                  </a:solidFill>
                </a:uFill>
                <a:latin typeface="Trebuchet MS"/>
                <a:ea typeface="Trebuchet MS"/>
                <a:cs typeface="Trebuchet MS"/>
                <a:sym typeface="Trebuchet MS"/>
              </a:rPr>
              <a:t>Kelley / Cindy</a:t>
            </a:r>
            <a:endParaRPr kumimoji="0" lang="en-US" sz="2400" b="0" i="0" u="none" strike="noStrike" cap="none" spc="0" normalizeH="0" baseline="0" dirty="0">
              <a:ln>
                <a:noFill/>
              </a:ln>
              <a:solidFill>
                <a:srgbClr val="000000"/>
              </a:solidFill>
              <a:effectLst/>
              <a:uFill>
                <a:solidFill>
                  <a:srgbClr val="000000"/>
                </a:solidFill>
              </a:uFill>
              <a:latin typeface="Trebuchet MS"/>
              <a:ea typeface="Trebuchet MS"/>
              <a:cs typeface="Trebuchet MS"/>
              <a:sym typeface="Trebuchet MS"/>
            </a:endParaRPr>
          </a:p>
        </p:txBody>
      </p:sp>
    </p:spTree>
    <p:extLst>
      <p:ext uri="{BB962C8B-B14F-4D97-AF65-F5344CB8AC3E}">
        <p14:creationId xmlns:p14="http://schemas.microsoft.com/office/powerpoint/2010/main" val="384063396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fontScale="90000"/>
          </a:bodyPr>
          <a:lstStyle/>
          <a:p>
            <a:r>
              <a:rPr lang="en-US" dirty="0" smtClean="0">
                <a:solidFill>
                  <a:schemeClr val="accent6">
                    <a:lumMod val="50000"/>
                  </a:schemeClr>
                </a:solidFill>
              </a:rPr>
              <a:t>Develop Canvas Grading Rubric</a:t>
            </a:r>
            <a:endParaRPr lang="en-US" dirty="0">
              <a:solidFill>
                <a:schemeClr val="accent6">
                  <a:lumMod val="50000"/>
                </a:schemeClr>
              </a:solidFill>
            </a:endParaRPr>
          </a:p>
        </p:txBody>
      </p:sp>
      <p:sp>
        <p:nvSpPr>
          <p:cNvPr id="3" name="Content Placeholder 2"/>
          <p:cNvSpPr>
            <a:spLocks noGrp="1"/>
          </p:cNvSpPr>
          <p:nvPr>
            <p:ph idx="1"/>
          </p:nvPr>
        </p:nvSpPr>
        <p:spPr>
          <a:xfrm>
            <a:off x="457200" y="1219200"/>
            <a:ext cx="7239000" cy="5236536"/>
          </a:xfrm>
        </p:spPr>
        <p:txBody>
          <a:bodyPr/>
          <a:lstStyle/>
          <a:p>
            <a:r>
              <a:rPr lang="en-US" dirty="0" smtClean="0"/>
              <a:t>Navigate to Assignment, and click </a:t>
            </a:r>
          </a:p>
          <a:p>
            <a:r>
              <a:rPr lang="en-US" dirty="0" smtClean="0"/>
              <a:t>In the rubric setting, select “Use this rubric for assignment grading”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305454"/>
            <a:ext cx="12287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7772400" cy="408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480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rPr>
              <a:t>Locate and Load SpeedGrader App on </a:t>
            </a:r>
            <a:r>
              <a:rPr lang="en-US" cap="none" dirty="0" smtClean="0">
                <a:solidFill>
                  <a:schemeClr val="accent6">
                    <a:lumMod val="50000"/>
                  </a:schemeClr>
                </a:solidFill>
              </a:rPr>
              <a:t>i</a:t>
            </a:r>
            <a:r>
              <a:rPr lang="en-US" dirty="0" smtClean="0">
                <a:solidFill>
                  <a:schemeClr val="accent6">
                    <a:lumMod val="50000"/>
                  </a:schemeClr>
                </a:solidFill>
              </a:rPr>
              <a:t>Pad</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r>
              <a:rPr lang="en-US" dirty="0" smtClean="0"/>
              <a:t>Open App Store </a:t>
            </a:r>
          </a:p>
          <a:p>
            <a:endParaRPr lang="en-US" dirty="0"/>
          </a:p>
          <a:p>
            <a:endParaRPr lang="en-US" dirty="0" smtClean="0"/>
          </a:p>
          <a:p>
            <a:r>
              <a:rPr lang="en-US" dirty="0" smtClean="0"/>
              <a:t>Search for App </a:t>
            </a:r>
          </a:p>
          <a:p>
            <a:endParaRPr lang="en-US" dirty="0"/>
          </a:p>
          <a:p>
            <a:endParaRPr lang="en-US" dirty="0" smtClean="0"/>
          </a:p>
          <a:p>
            <a:endParaRPr lang="en-US" dirty="0"/>
          </a:p>
          <a:p>
            <a:r>
              <a:rPr lang="en-US" dirty="0" smtClean="0"/>
              <a:t>Open App and click Install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47800"/>
            <a:ext cx="10191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971800"/>
            <a:ext cx="2438400" cy="1708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800600"/>
            <a:ext cx="2895600" cy="184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554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Using the SpeedGrader App</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r>
              <a:rPr lang="en-US" dirty="0" smtClean="0"/>
              <a:t>Open SpeedGrader App on the iPad, and tap </a:t>
            </a:r>
            <a:r>
              <a:rPr lang="en-US" dirty="0"/>
              <a:t>the </a:t>
            </a:r>
            <a:r>
              <a:rPr lang="en-US" b="1" dirty="0"/>
              <a:t>Course</a:t>
            </a:r>
            <a:r>
              <a:rPr lang="en-US" dirty="0"/>
              <a:t> </a:t>
            </a:r>
            <a:r>
              <a:rPr lang="en-US" b="1" dirty="0"/>
              <a:t>Notebook </a:t>
            </a:r>
            <a:r>
              <a:rPr lang="en-US" dirty="0"/>
              <a:t>icon that contains the assignments you wish to grade.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65882"/>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308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Using the SpeedGrader App</a:t>
            </a:r>
          </a:p>
        </p:txBody>
      </p:sp>
      <p:sp>
        <p:nvSpPr>
          <p:cNvPr id="3" name="Content Placeholder 2"/>
          <p:cNvSpPr>
            <a:spLocks noGrp="1"/>
          </p:cNvSpPr>
          <p:nvPr>
            <p:ph idx="1"/>
          </p:nvPr>
        </p:nvSpPr>
        <p:spPr/>
        <p:txBody>
          <a:bodyPr/>
          <a:lstStyle/>
          <a:p>
            <a:r>
              <a:rPr lang="en-US" dirty="0" smtClean="0"/>
              <a:t>Choose Assignment, </a:t>
            </a:r>
          </a:p>
          <a:p>
            <a:r>
              <a:rPr lang="en-US" dirty="0" smtClean="0"/>
              <a:t>Tap to open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133600"/>
            <a:ext cx="453527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529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Using the SpeedGrader App</a:t>
            </a:r>
          </a:p>
        </p:txBody>
      </p:sp>
      <p:sp>
        <p:nvSpPr>
          <p:cNvPr id="3" name="Content Placeholder 2"/>
          <p:cNvSpPr>
            <a:spLocks noGrp="1"/>
          </p:cNvSpPr>
          <p:nvPr>
            <p:ph idx="1"/>
          </p:nvPr>
        </p:nvSpPr>
        <p:spPr/>
        <p:txBody>
          <a:bodyPr/>
          <a:lstStyle/>
          <a:p>
            <a:r>
              <a:rPr lang="en-US" dirty="0" smtClean="0"/>
              <a:t>Select Student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481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Using the SpeedGrader App</a:t>
            </a:r>
          </a:p>
        </p:txBody>
      </p:sp>
      <p:sp>
        <p:nvSpPr>
          <p:cNvPr id="3" name="Content Placeholder 2"/>
          <p:cNvSpPr>
            <a:spLocks noGrp="1"/>
          </p:cNvSpPr>
          <p:nvPr>
            <p:ph idx="1"/>
          </p:nvPr>
        </p:nvSpPr>
        <p:spPr>
          <a:xfrm>
            <a:off x="457200" y="1609416"/>
            <a:ext cx="3048000" cy="4846320"/>
          </a:xfrm>
        </p:spPr>
        <p:txBody>
          <a:bodyPr/>
          <a:lstStyle/>
          <a:p>
            <a:r>
              <a:rPr lang="en-US" dirty="0" smtClean="0"/>
              <a:t>Tap “Grade”, and the grading Rubric will open,</a:t>
            </a:r>
          </a:p>
          <a:p>
            <a:r>
              <a:rPr lang="en-US" dirty="0" smtClean="0"/>
              <a:t>Tap ratings to enter scores,</a:t>
            </a:r>
          </a:p>
          <a:p>
            <a:r>
              <a:rPr lang="en-US" dirty="0" smtClean="0"/>
              <a:t>Tap “Save” to save scores to Canvas Grade Book.</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89843"/>
            <a:ext cx="4572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821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6">
                    <a:lumMod val="50000"/>
                  </a:schemeClr>
                </a:solidFill>
              </a:rPr>
              <a:t>Questions?</a:t>
            </a:r>
            <a:endParaRPr lang="en-US" dirty="0">
              <a:solidFill>
                <a:schemeClr val="accent6">
                  <a:lumMod val="50000"/>
                </a:schemeClr>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524000"/>
            <a:ext cx="7029450" cy="4951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32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50000"/>
                  </a:schemeClr>
                </a:solidFill>
              </a:rPr>
              <a:t>About the College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88134"/>
            <a:ext cx="6366735" cy="4899286"/>
          </a:xfrm>
          <a:prstGeom prst="rect">
            <a:avLst/>
          </a:prstGeom>
        </p:spPr>
      </p:pic>
    </p:spTree>
    <p:extLst>
      <p:ext uri="{BB962C8B-B14F-4D97-AF65-F5344CB8AC3E}">
        <p14:creationId xmlns:p14="http://schemas.microsoft.com/office/powerpoint/2010/main" val="20226821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39000" cy="1143000"/>
          </a:xfrm>
        </p:spPr>
        <p:txBody>
          <a:bodyPr/>
          <a:lstStyle/>
          <a:p>
            <a:r>
              <a:rPr lang="en-US" dirty="0" smtClean="0">
                <a:solidFill>
                  <a:schemeClr val="accent6">
                    <a:lumMod val="50000"/>
                  </a:schemeClr>
                </a:solidFill>
              </a:rPr>
              <a:t>Agenda</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r>
              <a:rPr lang="en-US" dirty="0" smtClean="0"/>
              <a:t>What is Authentic Assessment</a:t>
            </a:r>
          </a:p>
          <a:p>
            <a:r>
              <a:rPr lang="en-US" dirty="0" smtClean="0"/>
              <a:t>The Process</a:t>
            </a:r>
          </a:p>
          <a:p>
            <a:r>
              <a:rPr lang="en-US" dirty="0" smtClean="0"/>
              <a:t>The Steps</a:t>
            </a:r>
          </a:p>
          <a:p>
            <a:r>
              <a:rPr lang="en-US" dirty="0" smtClean="0"/>
              <a:t>Questions?</a:t>
            </a:r>
            <a:endParaRPr lang="en-US" dirty="0"/>
          </a:p>
          <a:p>
            <a:pPr lvl="1"/>
            <a:endParaRPr lang="en-US" dirty="0"/>
          </a:p>
        </p:txBody>
      </p:sp>
    </p:spTree>
    <p:extLst>
      <p:ext uri="{BB962C8B-B14F-4D97-AF65-F5344CB8AC3E}">
        <p14:creationId xmlns:p14="http://schemas.microsoft.com/office/powerpoint/2010/main" val="334335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What is Authentic Assessment</a:t>
            </a:r>
            <a:endParaRPr lang="en-US" dirty="0">
              <a:solidFill>
                <a:schemeClr val="accent1"/>
              </a:solidFill>
            </a:endParaRPr>
          </a:p>
        </p:txBody>
      </p:sp>
      <p:sp>
        <p:nvSpPr>
          <p:cNvPr id="3" name="Content Placeholder 2"/>
          <p:cNvSpPr>
            <a:spLocks noGrp="1"/>
          </p:cNvSpPr>
          <p:nvPr>
            <p:ph idx="1"/>
          </p:nvPr>
        </p:nvSpPr>
        <p:spPr/>
        <p:txBody>
          <a:bodyPr>
            <a:normAutofit lnSpcReduction="10000"/>
          </a:bodyPr>
          <a:lstStyle/>
          <a:p>
            <a:r>
              <a:rPr lang="en-US" dirty="0" smtClean="0"/>
              <a:t>"...</a:t>
            </a:r>
            <a:r>
              <a:rPr lang="en-US" dirty="0"/>
              <a:t>Engaging and worthy problems or questions of importance, in which students must use knowledge to fashion performances effectively and creatively. The tasks are either replicas of or analogous to the kinds of problems faced by adult citizens and consumers or professionals in the field." -- Grant Wiggins -- (</a:t>
            </a:r>
            <a:r>
              <a:rPr lang="en-US" dirty="0">
                <a:hlinkClick r:id="rId2"/>
              </a:rPr>
              <a:t>Wiggins, 1993, p. 229</a:t>
            </a:r>
            <a:r>
              <a:rPr lang="en-US" dirty="0"/>
              <a:t>).</a:t>
            </a:r>
          </a:p>
          <a:p>
            <a:pPr marL="0" indent="0">
              <a:buNone/>
            </a:pPr>
            <a:endParaRPr lang="en-US" b="1" dirty="0" smtClean="0"/>
          </a:p>
          <a:p>
            <a:pPr marL="0" indent="0">
              <a:buNone/>
            </a:pPr>
            <a:r>
              <a:rPr lang="en-US" b="1" dirty="0" smtClean="0"/>
              <a:t>Okay, okay, Grant, we get it – our students do something, we watch them do it, we grade what we see.</a:t>
            </a:r>
            <a:endParaRPr lang="en-US" b="1"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5791200"/>
            <a:ext cx="1249839" cy="942587"/>
          </a:xfrm>
          <a:prstGeom prst="rect">
            <a:avLst/>
          </a:prstGeom>
        </p:spPr>
      </p:pic>
    </p:spTree>
    <p:extLst>
      <p:ext uri="{BB962C8B-B14F-4D97-AF65-F5344CB8AC3E}">
        <p14:creationId xmlns:p14="http://schemas.microsoft.com/office/powerpoint/2010/main" val="558060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Types of Authentic Assessments</a:t>
            </a:r>
            <a:endParaRPr lang="en-US" dirty="0">
              <a:solidFill>
                <a:schemeClr val="accent1"/>
              </a:solidFill>
            </a:endParaRPr>
          </a:p>
        </p:txBody>
      </p:sp>
      <p:sp>
        <p:nvSpPr>
          <p:cNvPr id="4" name="TextBox 3"/>
          <p:cNvSpPr txBox="1"/>
          <p:nvPr/>
        </p:nvSpPr>
        <p:spPr>
          <a:xfrm>
            <a:off x="685800" y="2057400"/>
            <a:ext cx="6858000" cy="3354765"/>
          </a:xfrm>
          <a:prstGeom prst="rect">
            <a:avLst/>
          </a:prstGeom>
          <a:noFill/>
        </p:spPr>
        <p:txBody>
          <a:bodyPr wrap="square" rtlCol="0">
            <a:spAutoFit/>
          </a:bodyPr>
          <a:lstStyle/>
          <a:p>
            <a:pPr marL="274320" indent="-274320">
              <a:spcBef>
                <a:spcPts val="600"/>
              </a:spcBef>
              <a:buClr>
                <a:schemeClr val="tx2"/>
              </a:buClr>
              <a:buSzPct val="73000"/>
              <a:buFont typeface="Wingdings 2"/>
              <a:buChar char=""/>
            </a:pPr>
            <a:r>
              <a:rPr lang="en-US" sz="2600" dirty="0" smtClean="0"/>
              <a:t>Observational Assessments</a:t>
            </a:r>
            <a:endParaRPr lang="en-US" sz="2600" dirty="0" smtClean="0"/>
          </a:p>
          <a:p>
            <a:pPr marL="914400" lvl="1" indent="-457200">
              <a:spcBef>
                <a:spcPts val="600"/>
              </a:spcBef>
              <a:buClr>
                <a:schemeClr val="tx2"/>
              </a:buClr>
              <a:buSzPct val="73000"/>
              <a:buFont typeface="Arial" panose="020B0604020202020204" pitchFamily="34" charset="0"/>
              <a:buChar char="•"/>
            </a:pPr>
            <a:r>
              <a:rPr lang="en-US" sz="2600" dirty="0" smtClean="0"/>
              <a:t>Formative</a:t>
            </a:r>
          </a:p>
          <a:p>
            <a:pPr marL="914400" lvl="1" indent="-457200">
              <a:spcBef>
                <a:spcPts val="600"/>
              </a:spcBef>
              <a:buClr>
                <a:schemeClr val="tx2"/>
              </a:buClr>
              <a:buSzPct val="73000"/>
              <a:buFont typeface="Arial" panose="020B0604020202020204" pitchFamily="34" charset="0"/>
              <a:buChar char="•"/>
            </a:pPr>
            <a:r>
              <a:rPr lang="en-US" sz="2600" dirty="0" smtClean="0"/>
              <a:t>Summative</a:t>
            </a:r>
            <a:endParaRPr lang="en-US" sz="2600" dirty="0" smtClean="0"/>
          </a:p>
          <a:p>
            <a:pPr marL="274320" indent="-274320">
              <a:spcBef>
                <a:spcPts val="600"/>
              </a:spcBef>
              <a:buClr>
                <a:schemeClr val="tx2"/>
              </a:buClr>
              <a:buSzPct val="73000"/>
              <a:buFont typeface="Wingdings 2"/>
              <a:buChar char=""/>
            </a:pPr>
            <a:r>
              <a:rPr lang="en-US" sz="2600" dirty="0" smtClean="0"/>
              <a:t>Oral </a:t>
            </a:r>
            <a:r>
              <a:rPr lang="en-US" sz="2600" dirty="0"/>
              <a:t>Assessments</a:t>
            </a:r>
          </a:p>
          <a:p>
            <a:pPr marL="274320" indent="-274320">
              <a:spcBef>
                <a:spcPts val="600"/>
              </a:spcBef>
              <a:buClr>
                <a:schemeClr val="tx2"/>
              </a:buClr>
              <a:buSzPct val="73000"/>
              <a:buFont typeface="Wingdings 2"/>
              <a:buChar char=""/>
            </a:pPr>
            <a:r>
              <a:rPr lang="en-US" sz="2600" dirty="0"/>
              <a:t>Internships</a:t>
            </a:r>
          </a:p>
          <a:p>
            <a:pPr marL="274320" indent="-274320">
              <a:spcBef>
                <a:spcPts val="600"/>
              </a:spcBef>
              <a:buClr>
                <a:schemeClr val="tx2"/>
              </a:buClr>
              <a:buSzPct val="73000"/>
              <a:buFont typeface="Wingdings 2"/>
              <a:buChar char=""/>
            </a:pPr>
            <a:r>
              <a:rPr lang="en-US" sz="2600" dirty="0"/>
              <a:t>Externships</a:t>
            </a:r>
          </a:p>
          <a:p>
            <a:pPr marL="274320" indent="-274320">
              <a:spcBef>
                <a:spcPts val="600"/>
              </a:spcBef>
              <a:buClr>
                <a:schemeClr val="tx2"/>
              </a:buClr>
              <a:buSzPct val="73000"/>
              <a:buFont typeface="Wingdings 2"/>
              <a:buChar char=""/>
            </a:pPr>
            <a:r>
              <a:rPr lang="en-US" sz="2600" dirty="0"/>
              <a:t>Clinical Practicum Assessments</a:t>
            </a:r>
          </a:p>
        </p:txBody>
      </p:sp>
    </p:spTree>
    <p:extLst>
      <p:ext uri="{BB962C8B-B14F-4D97-AF65-F5344CB8AC3E}">
        <p14:creationId xmlns:p14="http://schemas.microsoft.com/office/powerpoint/2010/main" val="3120685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r>
              <a:rPr lang="en-US" dirty="0" smtClean="0">
                <a:solidFill>
                  <a:schemeClr val="accent6">
                    <a:lumMod val="50000"/>
                  </a:schemeClr>
                </a:solidFill>
              </a:rPr>
              <a:t>Authentic Assessment</a:t>
            </a:r>
            <a:endParaRPr lang="en-US" dirty="0">
              <a:solidFill>
                <a:schemeClr val="accent6">
                  <a:lumMod val="50000"/>
                </a:schemeClr>
              </a:solidFill>
            </a:endParaRPr>
          </a:p>
        </p:txBody>
      </p:sp>
      <p:sp>
        <p:nvSpPr>
          <p:cNvPr id="3" name="Content Placeholder 2"/>
          <p:cNvSpPr>
            <a:spLocks noGrp="1"/>
          </p:cNvSpPr>
          <p:nvPr>
            <p:ph idx="1"/>
          </p:nvPr>
        </p:nvSpPr>
        <p:spPr>
          <a:xfrm>
            <a:off x="457200" y="1219200"/>
            <a:ext cx="7239000" cy="5236536"/>
          </a:xfrm>
        </p:spPr>
        <p:txBody>
          <a:bodyPr>
            <a:normAutofit/>
          </a:bodyPr>
          <a:lstStyle/>
          <a:p>
            <a:r>
              <a:rPr lang="en-US" dirty="0"/>
              <a:t>An authentic assessment usually includes a task for students to perform and a </a:t>
            </a:r>
            <a:r>
              <a:rPr lang="en-US" b="1" dirty="0"/>
              <a:t>rubric</a:t>
            </a:r>
            <a:r>
              <a:rPr lang="en-US" dirty="0"/>
              <a:t> by which their performance on the task will be evaluated.</a:t>
            </a:r>
          </a:p>
          <a:p>
            <a:r>
              <a:rPr lang="en-US" dirty="0" smtClean="0"/>
              <a:t>In the traditional classroom, the rubric is most often a </a:t>
            </a:r>
            <a:r>
              <a:rPr lang="en-US" b="1" dirty="0" smtClean="0"/>
              <a:t>checklist </a:t>
            </a:r>
            <a:r>
              <a:rPr lang="en-US" dirty="0" smtClean="0"/>
              <a:t>of some kind</a:t>
            </a:r>
            <a:endParaRPr lang="en-US" dirty="0"/>
          </a:p>
          <a:p>
            <a:pPr lvl="1"/>
            <a:endParaRPr lang="en-US" dirty="0"/>
          </a:p>
        </p:txBody>
      </p:sp>
    </p:spTree>
    <p:extLst>
      <p:ext uri="{BB962C8B-B14F-4D97-AF65-F5344CB8AC3E}">
        <p14:creationId xmlns:p14="http://schemas.microsoft.com/office/powerpoint/2010/main" val="467513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rPr>
              <a:t>A Stupidly Simple Process</a:t>
            </a:r>
            <a:endParaRPr lang="en-US" dirty="0">
              <a:solidFill>
                <a:schemeClr val="accent6">
                  <a:lumMod val="50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399"/>
            <a:ext cx="3581400" cy="4781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80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rPr>
              <a:t>But also very powerful in its application!</a:t>
            </a:r>
            <a:endParaRPr lang="en-US" dirty="0">
              <a:solidFill>
                <a:schemeClr val="accent6">
                  <a:lumMod val="50000"/>
                </a:scheme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8006"/>
            <a:ext cx="74295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812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eLearning Purple</Template>
  <TotalTime>6509</TotalTime>
  <Words>696</Words>
  <Application>Microsoft Office PowerPoint</Application>
  <PresentationFormat>On-screen Show (4:3)</PresentationFormat>
  <Paragraphs>128</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Opulent</vt:lpstr>
      <vt:lpstr>Grading Authentic Assessment Using Canvas Rubrics, an iPad and the SpeedGrader App</vt:lpstr>
      <vt:lpstr>About Us</vt:lpstr>
      <vt:lpstr>About the College</vt:lpstr>
      <vt:lpstr>Agenda</vt:lpstr>
      <vt:lpstr>What is Authentic Assessment</vt:lpstr>
      <vt:lpstr>Types of Authentic Assessments</vt:lpstr>
      <vt:lpstr>Authentic Assessment</vt:lpstr>
      <vt:lpstr>A Stupidly Simple Process</vt:lpstr>
      <vt:lpstr>But also very powerful in its application!</vt:lpstr>
      <vt:lpstr>Examples</vt:lpstr>
      <vt:lpstr>More examples</vt:lpstr>
      <vt:lpstr>Advantages of Technique</vt:lpstr>
      <vt:lpstr>Any Instructional Delivery format</vt:lpstr>
      <vt:lpstr>Process</vt:lpstr>
      <vt:lpstr>Steps</vt:lpstr>
      <vt:lpstr>Create the Assignment</vt:lpstr>
      <vt:lpstr>Assignment Settings</vt:lpstr>
      <vt:lpstr>Assignment Creation</vt:lpstr>
      <vt:lpstr>Create the Grading Rubric</vt:lpstr>
      <vt:lpstr>Develop Canvas Grading Rubric</vt:lpstr>
      <vt:lpstr>Locate and Load SpeedGrader App on iPad</vt:lpstr>
      <vt:lpstr>Using the SpeedGrader App</vt:lpstr>
      <vt:lpstr>Using the SpeedGrader App</vt:lpstr>
      <vt:lpstr>Using the SpeedGrader App</vt:lpstr>
      <vt:lpstr>Using the SpeedGrader App</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Grading Authentic Assessment Using Canvas Rubrics, an iPad and the SpeedGrader App</dc:title>
  <dc:creator>Meeusen, Kelley</dc:creator>
  <cp:lastModifiedBy>coverton</cp:lastModifiedBy>
  <cp:revision>50</cp:revision>
  <cp:lastPrinted>2014-03-11T17:33:32Z</cp:lastPrinted>
  <dcterms:created xsi:type="dcterms:W3CDTF">2014-03-11T14:43:37Z</dcterms:created>
  <dcterms:modified xsi:type="dcterms:W3CDTF">2014-06-12T20:48:36Z</dcterms:modified>
</cp:coreProperties>
</file>